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309" r:id="rId4"/>
    <p:sldId id="311" r:id="rId5"/>
    <p:sldId id="293" r:id="rId6"/>
    <p:sldId id="303" r:id="rId7"/>
    <p:sldId id="301" r:id="rId8"/>
    <p:sldId id="302" r:id="rId9"/>
    <p:sldId id="304" r:id="rId10"/>
    <p:sldId id="292" r:id="rId11"/>
    <p:sldId id="310" r:id="rId12"/>
    <p:sldId id="28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6F67"/>
    <a:srgbClr val="00CCFF"/>
    <a:srgbClr val="66FF99"/>
    <a:srgbClr val="33CCCC"/>
    <a:srgbClr val="66CCFF"/>
    <a:srgbClr val="99CCFF"/>
    <a:srgbClr val="0099CC"/>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86" autoAdjust="0"/>
    <p:restoredTop sz="94660" autoAdjust="0"/>
  </p:normalViewPr>
  <p:slideViewPr>
    <p:cSldViewPr snapToGrid="0">
      <p:cViewPr varScale="1">
        <p:scale>
          <a:sx n="84" d="100"/>
          <a:sy n="84" d="100"/>
        </p:scale>
        <p:origin x="880" y="17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463088A-AADE-C648-AD5D-0114FC5B5CF9}"/>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emf"/><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hyperlink" Target="https://youtu.be/NKf1YLmTQXw"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hyperlink" Target="https://youtu.be/EhQdA4UT-hQ" TargetMode="External"/><Relationship Id="rId13" Type="http://schemas.openxmlformats.org/officeDocument/2006/relationships/image" Target="../media/image22.emf"/><Relationship Id="rId3" Type="http://schemas.openxmlformats.org/officeDocument/2006/relationships/image" Target="../media/image13.emf"/><Relationship Id="rId7" Type="http://schemas.openxmlformats.org/officeDocument/2006/relationships/image" Target="../media/image17.jpeg"/><Relationship Id="rId12" Type="http://schemas.openxmlformats.org/officeDocument/2006/relationships/image" Target="../media/image21.emf"/><Relationship Id="rId2" Type="http://schemas.openxmlformats.org/officeDocument/2006/relationships/image" Target="../media/image12.emf"/><Relationship Id="rId1" Type="http://schemas.openxmlformats.org/officeDocument/2006/relationships/slideLayout" Target="../slideLayouts/slideLayout7.xml"/><Relationship Id="rId6" Type="http://schemas.openxmlformats.org/officeDocument/2006/relationships/image" Target="../media/image16.emf"/><Relationship Id="rId11" Type="http://schemas.openxmlformats.org/officeDocument/2006/relationships/image" Target="../media/image20.tiff"/><Relationship Id="rId5" Type="http://schemas.openxmlformats.org/officeDocument/2006/relationships/image" Target="../media/image15.emf"/><Relationship Id="rId10" Type="http://schemas.openxmlformats.org/officeDocument/2006/relationships/image" Target="../media/image19.emf"/><Relationship Id="rId4" Type="http://schemas.openxmlformats.org/officeDocument/2006/relationships/image" Target="../media/image14.emf"/><Relationship Id="rId9" Type="http://schemas.openxmlformats.org/officeDocument/2006/relationships/image" Target="../media/image18.emf"/></Relationships>
</file>

<file path=ppt/slides/_rels/slide9.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14.emf"/><Relationship Id="rId7" Type="http://schemas.openxmlformats.org/officeDocument/2006/relationships/image" Target="../media/image24.emf"/><Relationship Id="rId2" Type="http://schemas.openxmlformats.org/officeDocument/2006/relationships/image" Target="../media/image12.emf"/><Relationship Id="rId1" Type="http://schemas.openxmlformats.org/officeDocument/2006/relationships/slideLayout" Target="../slideLayouts/slideLayout7.xml"/><Relationship Id="rId6" Type="http://schemas.openxmlformats.org/officeDocument/2006/relationships/image" Target="../media/image23.emf"/><Relationship Id="rId5" Type="http://schemas.openxmlformats.org/officeDocument/2006/relationships/image" Target="../media/image16.emf"/><Relationship Id="rId4" Type="http://schemas.openxmlformats.org/officeDocument/2006/relationships/image" Target="../media/image15.emf"/><Relationship Id="rId9"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93183" y="125254"/>
          <a:ext cx="2189408" cy="762000"/>
        </p:xfrm>
        <a:graphic>
          <a:graphicData uri="http://schemas.openxmlformats.org/drawingml/2006/table">
            <a:tbl>
              <a:tblPr/>
              <a:tblGrid>
                <a:gridCol w="2189408">
                  <a:extLst>
                    <a:ext uri="{9D8B030D-6E8A-4147-A177-3AD203B41FA5}">
                      <a16:colId xmlns:a16="http://schemas.microsoft.com/office/drawing/2014/main" val="20000"/>
                    </a:ext>
                  </a:extLst>
                </a:gridCol>
              </a:tblGrid>
              <a:tr h="0">
                <a:tc>
                  <a:txBody>
                    <a:bodyPr/>
                    <a:lstStyle/>
                    <a:p>
                      <a:r>
                        <a:rPr lang="en-GB" sz="4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C0222AA6-B5D2-2A4B-8D98-3A9565775F86}"/>
              </a:ext>
            </a:extLst>
          </p:cNvPr>
          <p:cNvGraphicFramePr>
            <a:graphicFrameLocks noGrp="1"/>
          </p:cNvGraphicFramePr>
          <p:nvPr>
            <p:extLst/>
          </p:nvPr>
        </p:nvGraphicFramePr>
        <p:xfrm>
          <a:off x="329878" y="1301178"/>
          <a:ext cx="5105007" cy="2806030"/>
        </p:xfrm>
        <a:graphic>
          <a:graphicData uri="http://schemas.openxmlformats.org/drawingml/2006/table">
            <a:tbl>
              <a:tblPr/>
              <a:tblGrid>
                <a:gridCol w="5105007">
                  <a:extLst>
                    <a:ext uri="{9D8B030D-6E8A-4147-A177-3AD203B41FA5}">
                      <a16:colId xmlns:a16="http://schemas.microsoft.com/office/drawing/2014/main" val="20000"/>
                    </a:ext>
                  </a:extLst>
                </a:gridCol>
              </a:tblGrid>
              <a:tr h="2806030">
                <a:tc>
                  <a:txBody>
                    <a:bodyPr/>
                    <a:lstStyle/>
                    <a:p>
                      <a:r>
                        <a:rPr lang="en-GB" sz="2600" dirty="0">
                          <a:effectLst/>
                          <a:latin typeface="+mj-lt"/>
                        </a:rPr>
                        <a:t>On the worksheet provided, draw some of the foods that worms will enjoy in your worm farm. </a:t>
                      </a:r>
                    </a:p>
                    <a:p>
                      <a:endParaRPr lang="en-GB" sz="2600" dirty="0">
                        <a:effectLst/>
                        <a:latin typeface="+mj-lt"/>
                      </a:endParaRPr>
                    </a:p>
                    <a:p>
                      <a:r>
                        <a:rPr lang="en-GB" sz="2600" dirty="0">
                          <a:effectLst/>
                          <a:latin typeface="+mj-lt"/>
                        </a:rPr>
                        <a:t>Then write some examples of foods the worms do not enjoy. </a:t>
                      </a: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5" name="TextBox 4">
            <a:extLst>
              <a:ext uri="{FF2B5EF4-FFF2-40B4-BE49-F238E27FC236}">
                <a16:creationId xmlns:a16="http://schemas.microsoft.com/office/drawing/2014/main" id="{0D2CA3A3-5BF8-334B-896E-4A332BA16218}"/>
              </a:ext>
            </a:extLst>
          </p:cNvPr>
          <p:cNvSpPr txBox="1"/>
          <p:nvPr/>
        </p:nvSpPr>
        <p:spPr>
          <a:xfrm>
            <a:off x="329878" y="4456817"/>
            <a:ext cx="4733365" cy="1569660"/>
          </a:xfrm>
          <a:prstGeom prst="rect">
            <a:avLst/>
          </a:prstGeom>
          <a:noFill/>
        </p:spPr>
        <p:txBody>
          <a:bodyPr wrap="square" rtlCol="0">
            <a:spAutoFit/>
          </a:bodyPr>
          <a:lstStyle/>
          <a:p>
            <a:r>
              <a:rPr lang="en-US" sz="2400" b="1" dirty="0">
                <a:latin typeface="+mj-lt"/>
              </a:rPr>
              <a:t>Note:</a:t>
            </a:r>
          </a:p>
          <a:p>
            <a:r>
              <a:rPr lang="en-US" sz="2400" dirty="0">
                <a:latin typeface="+mj-lt"/>
              </a:rPr>
              <a:t>Remember worms like a balance of carbon based and nitrogen based foods. </a:t>
            </a:r>
          </a:p>
        </p:txBody>
      </p:sp>
      <p:pic>
        <p:nvPicPr>
          <p:cNvPr id="6" name="Picture 5">
            <a:extLst>
              <a:ext uri="{FF2B5EF4-FFF2-40B4-BE49-F238E27FC236}">
                <a16:creationId xmlns:a16="http://schemas.microsoft.com/office/drawing/2014/main" id="{C7C1B3E2-E446-C94A-8480-14AF84DAE4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0698" y="300445"/>
            <a:ext cx="4329727" cy="62521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896122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5E97080-5C30-5B48-B19A-157CA93F794D}"/>
              </a:ext>
            </a:extLst>
          </p:cNvPr>
          <p:cNvPicPr>
            <a:picLocks noChangeAspect="1"/>
          </p:cNvPicPr>
          <p:nvPr/>
        </p:nvPicPr>
        <p:blipFill rotWithShape="1">
          <a:blip r:embed="rId2"/>
          <a:srcRect r="15629"/>
          <a:stretch/>
        </p:blipFill>
        <p:spPr>
          <a:xfrm>
            <a:off x="8719242" y="300445"/>
            <a:ext cx="3225108" cy="2916101"/>
          </a:xfrm>
          <a:prstGeom prst="rect">
            <a:avLst/>
          </a:prstGeom>
        </p:spPr>
      </p:pic>
      <p:sp>
        <p:nvSpPr>
          <p:cNvPr id="2" name="TextBox 1"/>
          <p:cNvSpPr txBox="1"/>
          <p:nvPr/>
        </p:nvSpPr>
        <p:spPr>
          <a:xfrm>
            <a:off x="4671566" y="170688"/>
            <a:ext cx="2729530" cy="1107996"/>
          </a:xfrm>
          <a:prstGeom prst="rect">
            <a:avLst/>
          </a:prstGeom>
          <a:noFill/>
        </p:spPr>
        <p:txBody>
          <a:bodyPr wrap="none" rtlCol="0">
            <a:spAutoFit/>
          </a:bodyPr>
          <a:lstStyle/>
          <a:p>
            <a:r>
              <a:rPr lang="en-GB" sz="6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553074" y="5933987"/>
            <a:ext cx="924999" cy="914488"/>
          </a:xfrm>
          <a:prstGeom prst="ellipse">
            <a:avLst/>
          </a:prstGeom>
        </p:spPr>
      </p:pic>
      <p:graphicFrame>
        <p:nvGraphicFramePr>
          <p:cNvPr id="4" name="Table 3"/>
          <p:cNvGraphicFramePr>
            <a:graphicFrameLocks noGrp="1"/>
          </p:cNvGraphicFramePr>
          <p:nvPr>
            <p:extLst/>
          </p:nvPr>
        </p:nvGraphicFramePr>
        <p:xfrm>
          <a:off x="2244274" y="2597507"/>
          <a:ext cx="7584114" cy="2834640"/>
        </p:xfrm>
        <a:graphic>
          <a:graphicData uri="http://schemas.openxmlformats.org/drawingml/2006/table">
            <a:tbl>
              <a:tblPr/>
              <a:tblGrid>
                <a:gridCol w="7584114">
                  <a:extLst>
                    <a:ext uri="{9D8B030D-6E8A-4147-A177-3AD203B41FA5}">
                      <a16:colId xmlns:a16="http://schemas.microsoft.com/office/drawing/2014/main" val="20000"/>
                    </a:ext>
                  </a:extLst>
                </a:gridCol>
              </a:tblGrid>
              <a:tr h="0">
                <a:tc>
                  <a:txBody>
                    <a:bodyPr/>
                    <a:lstStyle/>
                    <a:p>
                      <a:r>
                        <a:rPr lang="en-GB" sz="2400" dirty="0">
                          <a:solidFill>
                            <a:srgbClr val="000000"/>
                          </a:solidFill>
                          <a:effectLst/>
                          <a:latin typeface="+mj-lt"/>
                        </a:rPr>
                        <a:t>Why would we want to use a worm farm? </a:t>
                      </a:r>
                    </a:p>
                    <a:p>
                      <a:endParaRPr lang="en-GB" sz="2400" dirty="0">
                        <a:solidFill>
                          <a:srgbClr val="000000"/>
                        </a:solidFill>
                        <a:effectLst/>
                        <a:latin typeface="+mj-lt"/>
                      </a:endParaRPr>
                    </a:p>
                    <a:p>
                      <a:r>
                        <a:rPr lang="en-GB" sz="2400" dirty="0">
                          <a:solidFill>
                            <a:srgbClr val="000000"/>
                          </a:solidFill>
                          <a:effectLst/>
                          <a:latin typeface="+mj-lt"/>
                        </a:rPr>
                        <a:t>What are the best conditions for a worm farm? </a:t>
                      </a:r>
                    </a:p>
                    <a:p>
                      <a:endParaRPr lang="en-GB" sz="2400" dirty="0">
                        <a:solidFill>
                          <a:srgbClr val="000000"/>
                        </a:solidFill>
                        <a:effectLst/>
                        <a:latin typeface="+mj-lt"/>
                      </a:endParaRPr>
                    </a:p>
                    <a:p>
                      <a:r>
                        <a:rPr lang="en-GB" sz="2400" dirty="0">
                          <a:solidFill>
                            <a:srgbClr val="000000"/>
                          </a:solidFill>
                          <a:effectLst/>
                          <a:latin typeface="+mj-lt"/>
                        </a:rPr>
                        <a:t>What do the worms like to eat and not eat? </a:t>
                      </a:r>
                    </a:p>
                    <a:p>
                      <a:endParaRPr lang="en-GB" sz="2400" dirty="0">
                        <a:solidFill>
                          <a:srgbClr val="000000"/>
                        </a:solidFill>
                        <a:effectLst/>
                        <a:latin typeface="+mj-lt"/>
                      </a:endParaRPr>
                    </a:p>
                    <a:p>
                      <a:r>
                        <a:rPr lang="en-GB" sz="2400" dirty="0">
                          <a:solidFill>
                            <a:srgbClr val="000000"/>
                          </a:solidFill>
                          <a:effectLst/>
                          <a:latin typeface="+mj-lt"/>
                        </a:rPr>
                        <a:t>Will you make your own worm farm for home or school?</a:t>
                      </a:r>
                    </a:p>
                    <a:p>
                      <a:endParaRPr lang="en-GB" sz="1200" dirty="0">
                        <a:effectLst/>
                        <a:latin typeface="+mj-lt"/>
                      </a:endParaRPr>
                    </a:p>
                  </a:txBody>
                  <a:tcPr anchor="ctr">
                    <a:lnL>
                      <a:noFill/>
                    </a:lnL>
                    <a:lnR>
                      <a:noFill/>
                    </a:lnR>
                    <a:lnT>
                      <a:noFill/>
                    </a:lnT>
                    <a:lnB>
                      <a:noFill/>
                    </a:lnB>
                    <a:solidFill>
                      <a:schemeClr val="accent4">
                        <a:lumMod val="75000"/>
                      </a:schemeClr>
                    </a:solidFill>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3546C419-5972-114E-9DD5-FEA6C26217C0}"/>
              </a:ext>
            </a:extLst>
          </p:cNvPr>
          <p:cNvPicPr>
            <a:picLocks noChangeAspect="1"/>
          </p:cNvPicPr>
          <p:nvPr/>
        </p:nvPicPr>
        <p:blipFill>
          <a:blip r:embed="rId4"/>
          <a:stretch>
            <a:fillRect/>
          </a:stretch>
        </p:blipFill>
        <p:spPr>
          <a:xfrm>
            <a:off x="347154" y="620285"/>
            <a:ext cx="1782092" cy="1494358"/>
          </a:xfrm>
          <a:prstGeom prst="rect">
            <a:avLst/>
          </a:prstGeom>
        </p:spPr>
      </p:pic>
    </p:spTree>
    <p:extLst>
      <p:ext uri="{BB962C8B-B14F-4D97-AF65-F5344CB8AC3E}">
        <p14:creationId xmlns:p14="http://schemas.microsoft.com/office/powerpoint/2010/main" val="7538556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921848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286603"/>
            <a:ext cx="9429910" cy="145075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339365" y="1971577"/>
            <a:ext cx="5481886" cy="3046988"/>
          </a:xfrm>
          <a:prstGeom prst="rect">
            <a:avLst/>
          </a:prstGeom>
          <a:noFill/>
        </p:spPr>
        <p:txBody>
          <a:bodyPr wrap="square" rtlCol="0">
            <a:spAutoFit/>
          </a:bodyPr>
          <a:lstStyle/>
          <a:p>
            <a:r>
              <a:rPr lang="en-GB" sz="2400" b="1" dirty="0"/>
              <a:t>Learning Objective: </a:t>
            </a:r>
            <a:r>
              <a:rPr lang="en-GB" sz="2400" b="1" i="1" dirty="0"/>
              <a:t>To understand how a worm farm works</a:t>
            </a:r>
          </a:p>
          <a:p>
            <a:pPr marL="342900" indent="-342900">
              <a:buFont typeface="Arial" panose="020B0604020202020204" pitchFamily="34" charset="0"/>
              <a:buChar char="•"/>
            </a:pPr>
            <a:r>
              <a:rPr lang="en-GB" sz="2400" dirty="0"/>
              <a:t>I can explain what a worm farm is and how it can reduce waste</a:t>
            </a:r>
          </a:p>
          <a:p>
            <a:pPr marL="342900" indent="-342900">
              <a:buFont typeface="Arial" panose="020B0604020202020204" pitchFamily="34" charset="0"/>
              <a:buChar char="•"/>
            </a:pPr>
            <a:r>
              <a:rPr lang="en-GB" sz="2400" dirty="0"/>
              <a:t>I can explain what conditions are good for a worm farm</a:t>
            </a:r>
          </a:p>
          <a:p>
            <a:pPr marL="342900" indent="-342900">
              <a:buFont typeface="Arial" panose="020B0604020202020204" pitchFamily="34" charset="0"/>
              <a:buChar char="•"/>
            </a:pPr>
            <a:r>
              <a:rPr lang="en-GB" sz="2400" dirty="0"/>
              <a:t>I can explain what to put in a worm farm</a:t>
            </a:r>
          </a:p>
        </p:txBody>
      </p:sp>
      <p:pic>
        <p:nvPicPr>
          <p:cNvPr id="4" name="Picture 3">
            <a:extLst>
              <a:ext uri="{FF2B5EF4-FFF2-40B4-BE49-F238E27FC236}">
                <a16:creationId xmlns:a16="http://schemas.microsoft.com/office/drawing/2014/main" id="{75FE4BEE-67D7-BD4C-B0BD-02DA648B5C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633" y="718456"/>
            <a:ext cx="3840046" cy="5434149"/>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0" y="180304"/>
            <a:ext cx="12192000" cy="646331"/>
          </a:xfrm>
          <a:prstGeom prst="rect">
            <a:avLst/>
          </a:prstGeom>
          <a:noFill/>
        </p:spPr>
        <p:txBody>
          <a:bodyPr wrap="square" rtlCol="0">
            <a:spAutoFit/>
          </a:bodyPr>
          <a:lstStyle/>
          <a:p>
            <a:pPr algn="ctr"/>
            <a:r>
              <a:rPr lang="en-US" sz="3600" dirty="0">
                <a:latin typeface="+mj-lt"/>
              </a:rPr>
              <a:t>What is a worm farm and what’s the purpose of them? </a:t>
            </a:r>
          </a:p>
        </p:txBody>
      </p:sp>
      <p:sp>
        <p:nvSpPr>
          <p:cNvPr id="5" name="TextBox 4">
            <a:extLst>
              <a:ext uri="{FF2B5EF4-FFF2-40B4-BE49-F238E27FC236}">
                <a16:creationId xmlns:a16="http://schemas.microsoft.com/office/drawing/2014/main" id="{9A4D0587-229C-5E4E-9F58-7DC244A4F3F3}"/>
              </a:ext>
            </a:extLst>
          </p:cNvPr>
          <p:cNvSpPr txBox="1"/>
          <p:nvPr/>
        </p:nvSpPr>
        <p:spPr>
          <a:xfrm>
            <a:off x="0" y="5195770"/>
            <a:ext cx="12192000" cy="954107"/>
          </a:xfrm>
          <a:prstGeom prst="rect">
            <a:avLst/>
          </a:prstGeom>
          <a:noFill/>
        </p:spPr>
        <p:txBody>
          <a:bodyPr wrap="square" rtlCol="0">
            <a:spAutoFit/>
          </a:bodyPr>
          <a:lstStyle/>
          <a:p>
            <a:pPr algn="ctr"/>
            <a:r>
              <a:rPr lang="en-US" sz="2800" dirty="0">
                <a:latin typeface="+mj-lt"/>
              </a:rPr>
              <a:t>Discuss your ideas with the person next to you or write them down and then share with the class. </a:t>
            </a:r>
          </a:p>
        </p:txBody>
      </p:sp>
      <p:pic>
        <p:nvPicPr>
          <p:cNvPr id="6" name="Picture 5">
            <a:extLst>
              <a:ext uri="{FF2B5EF4-FFF2-40B4-BE49-F238E27FC236}">
                <a16:creationId xmlns:a16="http://schemas.microsoft.com/office/drawing/2014/main" id="{C2377258-824D-CD47-B716-FB21D95D6792}"/>
              </a:ext>
            </a:extLst>
          </p:cNvPr>
          <p:cNvPicPr>
            <a:picLocks noChangeAspect="1"/>
          </p:cNvPicPr>
          <p:nvPr/>
        </p:nvPicPr>
        <p:blipFill>
          <a:blip r:embed="rId2"/>
          <a:stretch>
            <a:fillRect/>
          </a:stretch>
        </p:blipFill>
        <p:spPr>
          <a:xfrm>
            <a:off x="3604829" y="1392767"/>
            <a:ext cx="4982339" cy="3425917"/>
          </a:xfrm>
          <a:prstGeom prst="rect">
            <a:avLst/>
          </a:prstGeom>
        </p:spPr>
      </p:pic>
    </p:spTree>
    <p:extLst>
      <p:ext uri="{BB962C8B-B14F-4D97-AF65-F5344CB8AC3E}">
        <p14:creationId xmlns:p14="http://schemas.microsoft.com/office/powerpoint/2010/main" val="7298496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299162" y="648687"/>
            <a:ext cx="4278476" cy="5262979"/>
          </a:xfrm>
          <a:prstGeom prst="rect">
            <a:avLst/>
          </a:prstGeom>
          <a:noFill/>
        </p:spPr>
        <p:txBody>
          <a:bodyPr wrap="square" rtlCol="0">
            <a:spAutoFit/>
          </a:bodyPr>
          <a:lstStyle/>
          <a:p>
            <a:r>
              <a:rPr lang="en-US" sz="2400" b="1" dirty="0">
                <a:latin typeface="+mj-lt"/>
              </a:rPr>
              <a:t>Worm Farms </a:t>
            </a:r>
            <a:r>
              <a:rPr lang="en-US" sz="2400" dirty="0">
                <a:latin typeface="+mj-lt"/>
              </a:rPr>
              <a:t>are another excellent way to reduce waste but not only that, rather than throwing your food scraps in the bin and sending it to landfill you can give it to your worm farm who will break it down and produce new soil and worm juice which is full of terrific nutrients which can help the plants in  your garden grow. </a:t>
            </a:r>
          </a:p>
          <a:p>
            <a:endParaRPr lang="en-US" sz="2400" dirty="0">
              <a:latin typeface="+mj-lt"/>
            </a:endParaRPr>
          </a:p>
          <a:p>
            <a:r>
              <a:rPr lang="en-US" sz="2400" dirty="0">
                <a:latin typeface="+mj-lt"/>
              </a:rPr>
              <a:t>It’s a Win! Win! For you and the environment! </a:t>
            </a:r>
          </a:p>
        </p:txBody>
      </p:sp>
      <p:sp>
        <p:nvSpPr>
          <p:cNvPr id="3" name="Rectangle 2">
            <a:extLst>
              <a:ext uri="{FF2B5EF4-FFF2-40B4-BE49-F238E27FC236}">
                <a16:creationId xmlns:a16="http://schemas.microsoft.com/office/drawing/2014/main" id="{9DBF6D32-6651-8C41-A826-5F5B04CE3262}"/>
              </a:ext>
            </a:extLst>
          </p:cNvPr>
          <p:cNvSpPr/>
          <p:nvPr/>
        </p:nvSpPr>
        <p:spPr>
          <a:xfrm>
            <a:off x="4287748" y="6396335"/>
            <a:ext cx="4184159" cy="461665"/>
          </a:xfrm>
          <a:prstGeom prst="rect">
            <a:avLst/>
          </a:prstGeom>
        </p:spPr>
        <p:txBody>
          <a:bodyPr wrap="none">
            <a:spAutoFit/>
          </a:bodyPr>
          <a:lstStyle/>
          <a:p>
            <a:r>
              <a:rPr lang="en-US" sz="2400" b="1" dirty="0">
                <a:latin typeface="+mj-lt"/>
              </a:rPr>
              <a:t>Which of the 4Rs does this use? </a:t>
            </a:r>
          </a:p>
        </p:txBody>
      </p:sp>
      <p:pic>
        <p:nvPicPr>
          <p:cNvPr id="2" name="Picture 1">
            <a:extLst>
              <a:ext uri="{FF2B5EF4-FFF2-40B4-BE49-F238E27FC236}">
                <a16:creationId xmlns:a16="http://schemas.microsoft.com/office/drawing/2014/main" id="{EFABFF74-2CA7-2743-9991-692F3C6C2058}"/>
              </a:ext>
            </a:extLst>
          </p:cNvPr>
          <p:cNvPicPr>
            <a:picLocks noChangeAspect="1"/>
          </p:cNvPicPr>
          <p:nvPr/>
        </p:nvPicPr>
        <p:blipFill>
          <a:blip r:embed="rId2"/>
          <a:stretch>
            <a:fillRect/>
          </a:stretch>
        </p:blipFill>
        <p:spPr>
          <a:xfrm>
            <a:off x="5074920" y="648687"/>
            <a:ext cx="6995160" cy="4945360"/>
          </a:xfrm>
          <a:prstGeom prst="rect">
            <a:avLst/>
          </a:prstGeom>
        </p:spPr>
      </p:pic>
    </p:spTree>
    <p:extLst>
      <p:ext uri="{BB962C8B-B14F-4D97-AF65-F5344CB8AC3E}">
        <p14:creationId xmlns:p14="http://schemas.microsoft.com/office/powerpoint/2010/main" val="651157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23209841"/>
              </p:ext>
            </p:extLst>
          </p:nvPr>
        </p:nvGraphicFramePr>
        <p:xfrm>
          <a:off x="5975873" y="875217"/>
          <a:ext cx="6060141" cy="3017520"/>
        </p:xfrm>
        <a:graphic>
          <a:graphicData uri="http://schemas.openxmlformats.org/drawingml/2006/table">
            <a:tbl>
              <a:tblPr/>
              <a:tblGrid>
                <a:gridCol w="6060141">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Remember the 4Rs from the previous lesson?</a:t>
                      </a:r>
                      <a:br>
                        <a:rPr lang="en-GB" sz="2400" b="0" kern="1200" baseline="0" dirty="0">
                          <a:solidFill>
                            <a:srgbClr val="000000"/>
                          </a:solidFill>
                          <a:effectLst/>
                          <a:latin typeface="+mj-lt"/>
                          <a:ea typeface="+mn-ea"/>
                          <a:cs typeface="+mn-cs"/>
                        </a:rPr>
                      </a:b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This is an excellent example on how to ‘Reduce’ our waste! Rather than throwing your waste away you are using it for the worm farm!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A great example of how to be a Super Eco Warrior!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A4B80830-D0BF-0E43-B346-432375C54F31}"/>
              </a:ext>
            </a:extLst>
          </p:cNvPr>
          <p:cNvSpPr/>
          <p:nvPr/>
        </p:nvSpPr>
        <p:spPr>
          <a:xfrm>
            <a:off x="1606836" y="-654660"/>
            <a:ext cx="3886000" cy="2646878"/>
          </a:xfrm>
          <a:prstGeom prst="rect">
            <a:avLst/>
          </a:prstGeom>
        </p:spPr>
        <p:txBody>
          <a:bodyPr wrap="none">
            <a:spAutoFit/>
          </a:bodyPr>
          <a:lstStyle/>
          <a:p>
            <a:r>
              <a:rPr lang="en-US" sz="16600" dirty="0">
                <a:solidFill>
                  <a:srgbClr val="FFC000"/>
                </a:solidFill>
                <a:latin typeface="Blanch Caps" panose="020B0504000000020004" pitchFamily="34" charset="0"/>
              </a:rPr>
              <a:t>Reduce</a:t>
            </a:r>
            <a:endParaRPr lang="en-US" dirty="0">
              <a:solidFill>
                <a:srgbClr val="FFC000"/>
              </a:solidFill>
              <a:latin typeface="Blanch Caps" panose="020B0504000000020004" pitchFamily="34" charset="0"/>
            </a:endParaRPr>
          </a:p>
        </p:txBody>
      </p:sp>
      <p:pic>
        <p:nvPicPr>
          <p:cNvPr id="12" name="Picture 11">
            <a:extLst>
              <a:ext uri="{FF2B5EF4-FFF2-40B4-BE49-F238E27FC236}">
                <a16:creationId xmlns:a16="http://schemas.microsoft.com/office/drawing/2014/main" id="{73C98A71-B3DF-A14F-ADAA-10DA64B52A9A}"/>
              </a:ext>
            </a:extLst>
          </p:cNvPr>
          <p:cNvPicPr>
            <a:picLocks noChangeAspect="1"/>
          </p:cNvPicPr>
          <p:nvPr/>
        </p:nvPicPr>
        <p:blipFill>
          <a:blip r:embed="rId2"/>
          <a:stretch>
            <a:fillRect/>
          </a:stretch>
        </p:blipFill>
        <p:spPr>
          <a:xfrm>
            <a:off x="3303105" y="2383977"/>
            <a:ext cx="1973893" cy="3605148"/>
          </a:xfrm>
          <a:prstGeom prst="rect">
            <a:avLst/>
          </a:prstGeom>
        </p:spPr>
      </p:pic>
      <p:pic>
        <p:nvPicPr>
          <p:cNvPr id="13" name="Picture 12">
            <a:extLst>
              <a:ext uri="{FF2B5EF4-FFF2-40B4-BE49-F238E27FC236}">
                <a16:creationId xmlns:a16="http://schemas.microsoft.com/office/drawing/2014/main" id="{56D06324-C2AA-7546-AD6B-9010986CC2D7}"/>
              </a:ext>
            </a:extLst>
          </p:cNvPr>
          <p:cNvPicPr>
            <a:picLocks noChangeAspect="1"/>
          </p:cNvPicPr>
          <p:nvPr/>
        </p:nvPicPr>
        <p:blipFill>
          <a:blip r:embed="rId3"/>
          <a:stretch>
            <a:fillRect/>
          </a:stretch>
        </p:blipFill>
        <p:spPr>
          <a:xfrm>
            <a:off x="636085" y="2393935"/>
            <a:ext cx="2412519" cy="3605148"/>
          </a:xfrm>
          <a:prstGeom prst="rect">
            <a:avLst/>
          </a:prstGeom>
        </p:spPr>
      </p:pic>
      <p:pic>
        <p:nvPicPr>
          <p:cNvPr id="4" name="Picture 3">
            <a:extLst>
              <a:ext uri="{FF2B5EF4-FFF2-40B4-BE49-F238E27FC236}">
                <a16:creationId xmlns:a16="http://schemas.microsoft.com/office/drawing/2014/main" id="{9619EDB7-1920-B147-B84B-20453CCDBF05}"/>
              </a:ext>
            </a:extLst>
          </p:cNvPr>
          <p:cNvPicPr>
            <a:picLocks noChangeAspect="1"/>
          </p:cNvPicPr>
          <p:nvPr/>
        </p:nvPicPr>
        <p:blipFill>
          <a:blip r:embed="rId4"/>
          <a:stretch>
            <a:fillRect/>
          </a:stretch>
        </p:blipFill>
        <p:spPr>
          <a:xfrm>
            <a:off x="77277" y="226883"/>
            <a:ext cx="1481330" cy="1314317"/>
          </a:xfrm>
          <a:prstGeom prst="rect">
            <a:avLst/>
          </a:prstGeom>
        </p:spPr>
      </p:pic>
      <p:pic>
        <p:nvPicPr>
          <p:cNvPr id="8" name="Picture 7">
            <a:extLst>
              <a:ext uri="{FF2B5EF4-FFF2-40B4-BE49-F238E27FC236}">
                <a16:creationId xmlns:a16="http://schemas.microsoft.com/office/drawing/2014/main" id="{EBF251B3-19EF-BC40-80A1-CC8C349A91EA}"/>
              </a:ext>
            </a:extLst>
          </p:cNvPr>
          <p:cNvPicPr>
            <a:picLocks noChangeAspect="1"/>
          </p:cNvPicPr>
          <p:nvPr/>
        </p:nvPicPr>
        <p:blipFill>
          <a:blip r:embed="rId5"/>
          <a:stretch>
            <a:fillRect/>
          </a:stretch>
        </p:blipFill>
        <p:spPr>
          <a:xfrm>
            <a:off x="7730862" y="3892737"/>
            <a:ext cx="2550162" cy="1867195"/>
          </a:xfrm>
          <a:prstGeom prst="rect">
            <a:avLst/>
          </a:prstGeom>
        </p:spPr>
      </p:pic>
    </p:spTree>
    <p:extLst>
      <p:ext uri="{BB962C8B-B14F-4D97-AF65-F5344CB8AC3E}">
        <p14:creationId xmlns:p14="http://schemas.microsoft.com/office/powerpoint/2010/main" val="18682913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115910" y="180304"/>
            <a:ext cx="11938715" cy="584775"/>
          </a:xfrm>
          <a:prstGeom prst="rect">
            <a:avLst/>
          </a:prstGeom>
          <a:noFill/>
        </p:spPr>
        <p:txBody>
          <a:bodyPr wrap="square" rtlCol="0">
            <a:spAutoFit/>
          </a:bodyPr>
          <a:lstStyle/>
          <a:p>
            <a:pPr algn="ctr"/>
            <a:r>
              <a:rPr lang="en-US" sz="3200" b="1" u="sng" dirty="0">
                <a:latin typeface="+mj-lt"/>
              </a:rPr>
              <a:t>How to make a worm farm and What does it need?</a:t>
            </a:r>
          </a:p>
        </p:txBody>
      </p:sp>
      <p:sp>
        <p:nvSpPr>
          <p:cNvPr id="6" name="TextBox 5">
            <a:extLst>
              <a:ext uri="{FF2B5EF4-FFF2-40B4-BE49-F238E27FC236}">
                <a16:creationId xmlns:a16="http://schemas.microsoft.com/office/drawing/2014/main" id="{11ED84B3-E8D0-5547-B05A-1B2539AA4EC1}"/>
              </a:ext>
            </a:extLst>
          </p:cNvPr>
          <p:cNvSpPr txBox="1"/>
          <p:nvPr/>
        </p:nvSpPr>
        <p:spPr>
          <a:xfrm>
            <a:off x="425003" y="1342622"/>
            <a:ext cx="8757634" cy="4832092"/>
          </a:xfrm>
          <a:prstGeom prst="rect">
            <a:avLst/>
          </a:prstGeom>
          <a:noFill/>
        </p:spPr>
        <p:txBody>
          <a:bodyPr wrap="square" rtlCol="0">
            <a:spAutoFit/>
          </a:bodyPr>
          <a:lstStyle/>
          <a:p>
            <a:pPr algn="ctr"/>
            <a:r>
              <a:rPr lang="en-US" sz="2800" dirty="0">
                <a:latin typeface="+mj-lt"/>
              </a:rPr>
              <a:t>Watch this fantastic informative video from the expert Richard from </a:t>
            </a:r>
            <a:r>
              <a:rPr lang="en-US" sz="2800" dirty="0">
                <a:solidFill>
                  <a:schemeClr val="accent1"/>
                </a:solidFill>
                <a:latin typeface="+mj-lt"/>
                <a:hlinkClick r:id="rId2">
                  <a:extLst>
                    <a:ext uri="{A12FA001-AC4F-418D-AE19-62706E023703}">
                      <ahyp:hlinkClr xmlns:ahyp="http://schemas.microsoft.com/office/drawing/2018/hyperlinkcolor" val="tx"/>
                    </a:ext>
                  </a:extLst>
                </a:hlinkClick>
              </a:rPr>
              <a:t>Worm Lovers</a:t>
            </a:r>
            <a:r>
              <a:rPr lang="en-US" sz="2800" dirty="0">
                <a:latin typeface="+mj-lt"/>
              </a:rPr>
              <a:t>. </a:t>
            </a:r>
          </a:p>
          <a:p>
            <a:pPr algn="ctr"/>
            <a:endParaRPr lang="en-US" sz="2800" dirty="0">
              <a:latin typeface="+mj-lt"/>
            </a:endParaRPr>
          </a:p>
          <a:p>
            <a:pPr algn="ctr"/>
            <a:r>
              <a:rPr lang="en-US" sz="2800" dirty="0">
                <a:latin typeface="+mj-lt"/>
              </a:rPr>
              <a:t>As you watch the video take notes and see if you can find the answers to the following questions:</a:t>
            </a:r>
          </a:p>
          <a:p>
            <a:pPr algn="ctr"/>
            <a:endParaRPr lang="en-US" sz="2800" dirty="0">
              <a:latin typeface="+mj-lt"/>
            </a:endParaRPr>
          </a:p>
          <a:p>
            <a:pPr marL="514350" indent="-514350">
              <a:buFont typeface="+mj-lt"/>
              <a:buAutoNum type="arabicPeriod"/>
            </a:pPr>
            <a:r>
              <a:rPr lang="en-US" sz="2800" dirty="0">
                <a:latin typeface="+mj-lt"/>
              </a:rPr>
              <a:t>True or False worms like to be in sunlight? </a:t>
            </a:r>
          </a:p>
          <a:p>
            <a:pPr marL="514350" indent="-514350">
              <a:buFont typeface="+mj-lt"/>
              <a:buAutoNum type="arabicPeriod"/>
            </a:pPr>
            <a:r>
              <a:rPr lang="en-US" sz="2800" dirty="0">
                <a:latin typeface="+mj-lt"/>
              </a:rPr>
              <a:t>What do worms like to eat?</a:t>
            </a:r>
          </a:p>
          <a:p>
            <a:pPr marL="514350" indent="-514350">
              <a:buFont typeface="+mj-lt"/>
              <a:buAutoNum type="arabicPeriod"/>
            </a:pPr>
            <a:r>
              <a:rPr lang="en-US" sz="2800" dirty="0">
                <a:latin typeface="+mj-lt"/>
              </a:rPr>
              <a:t> What do worms not like to eat?</a:t>
            </a:r>
          </a:p>
          <a:p>
            <a:pPr marL="514350" indent="-514350">
              <a:buFont typeface="+mj-lt"/>
              <a:buAutoNum type="arabicPeriod"/>
            </a:pPr>
            <a:r>
              <a:rPr lang="en-US" sz="2800" dirty="0">
                <a:latin typeface="+mj-lt"/>
              </a:rPr>
              <a:t> What are some of the best conditions for a worm farm?</a:t>
            </a:r>
          </a:p>
          <a:p>
            <a:pPr marL="514350" indent="-514350">
              <a:buFont typeface="+mj-lt"/>
              <a:buAutoNum type="arabicPeriod"/>
            </a:pPr>
            <a:r>
              <a:rPr lang="en-US" sz="2800" dirty="0">
                <a:latin typeface="+mj-lt"/>
              </a:rPr>
              <a:t>Why do we use worm farms?</a:t>
            </a:r>
          </a:p>
        </p:txBody>
      </p:sp>
      <p:pic>
        <p:nvPicPr>
          <p:cNvPr id="3" name="Picture 2">
            <a:extLst>
              <a:ext uri="{FF2B5EF4-FFF2-40B4-BE49-F238E27FC236}">
                <a16:creationId xmlns:a16="http://schemas.microsoft.com/office/drawing/2014/main" id="{84C59FE6-B534-B346-8C45-9ADEDAA965D9}"/>
              </a:ext>
            </a:extLst>
          </p:cNvPr>
          <p:cNvPicPr>
            <a:picLocks noChangeAspect="1"/>
          </p:cNvPicPr>
          <p:nvPr/>
        </p:nvPicPr>
        <p:blipFill>
          <a:blip r:embed="rId3"/>
          <a:stretch>
            <a:fillRect/>
          </a:stretch>
        </p:blipFill>
        <p:spPr>
          <a:xfrm flipH="1">
            <a:off x="9553100" y="3317966"/>
            <a:ext cx="2044324" cy="1708150"/>
          </a:xfrm>
          <a:prstGeom prst="rect">
            <a:avLst/>
          </a:prstGeom>
        </p:spPr>
      </p:pic>
    </p:spTree>
    <p:extLst>
      <p:ext uri="{BB962C8B-B14F-4D97-AF65-F5344CB8AC3E}">
        <p14:creationId xmlns:p14="http://schemas.microsoft.com/office/powerpoint/2010/main" val="19643838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0" y="41328"/>
            <a:ext cx="12192000" cy="523220"/>
          </a:xfrm>
          <a:prstGeom prst="rect">
            <a:avLst/>
          </a:prstGeom>
          <a:noFill/>
        </p:spPr>
        <p:txBody>
          <a:bodyPr wrap="square" rtlCol="0">
            <a:spAutoFit/>
          </a:bodyPr>
          <a:lstStyle/>
          <a:p>
            <a:pPr algn="ctr"/>
            <a:r>
              <a:rPr lang="en-US" sz="2800" dirty="0">
                <a:latin typeface="+mj-lt"/>
              </a:rPr>
              <a:t>Can you remember some of the best conditions to help your worm farm work best?</a:t>
            </a:r>
          </a:p>
        </p:txBody>
      </p:sp>
      <p:sp>
        <p:nvSpPr>
          <p:cNvPr id="6" name="TextBox 5">
            <a:extLst>
              <a:ext uri="{FF2B5EF4-FFF2-40B4-BE49-F238E27FC236}">
                <a16:creationId xmlns:a16="http://schemas.microsoft.com/office/drawing/2014/main" id="{11ED84B3-E8D0-5547-B05A-1B2539AA4EC1}"/>
              </a:ext>
            </a:extLst>
          </p:cNvPr>
          <p:cNvSpPr txBox="1"/>
          <p:nvPr/>
        </p:nvSpPr>
        <p:spPr>
          <a:xfrm>
            <a:off x="8309398" y="1333343"/>
            <a:ext cx="3326958" cy="1354217"/>
          </a:xfrm>
          <a:prstGeom prst="rect">
            <a:avLst/>
          </a:prstGeom>
          <a:noFill/>
        </p:spPr>
        <p:txBody>
          <a:bodyPr wrap="square" rtlCol="0">
            <a:spAutoFit/>
          </a:bodyPr>
          <a:lstStyle/>
          <a:p>
            <a:pPr algn="ctr"/>
            <a:r>
              <a:rPr lang="en-US" sz="2800" b="1" dirty="0">
                <a:latin typeface="+mj-lt"/>
              </a:rPr>
              <a:t>Optimal temperature</a:t>
            </a:r>
          </a:p>
          <a:p>
            <a:pPr algn="ctr"/>
            <a:r>
              <a:rPr lang="en-US" dirty="0">
                <a:latin typeface="+mj-lt"/>
              </a:rPr>
              <a:t>Heat is the number one killer of worms so ensure it is in a shaded area. </a:t>
            </a:r>
          </a:p>
        </p:txBody>
      </p:sp>
      <p:sp>
        <p:nvSpPr>
          <p:cNvPr id="7" name="TextBox 6">
            <a:extLst>
              <a:ext uri="{FF2B5EF4-FFF2-40B4-BE49-F238E27FC236}">
                <a16:creationId xmlns:a16="http://schemas.microsoft.com/office/drawing/2014/main" id="{590ED30E-30D0-4740-994F-EEA6F41AF44F}"/>
              </a:ext>
            </a:extLst>
          </p:cNvPr>
          <p:cNvSpPr txBox="1"/>
          <p:nvPr/>
        </p:nvSpPr>
        <p:spPr>
          <a:xfrm>
            <a:off x="8395172" y="3892611"/>
            <a:ext cx="3041708" cy="1908215"/>
          </a:xfrm>
          <a:prstGeom prst="rect">
            <a:avLst/>
          </a:prstGeom>
          <a:noFill/>
        </p:spPr>
        <p:txBody>
          <a:bodyPr wrap="square" rtlCol="0">
            <a:spAutoFit/>
          </a:bodyPr>
          <a:lstStyle/>
          <a:p>
            <a:pPr algn="ctr"/>
            <a:r>
              <a:rPr lang="en-US" sz="2800" b="1" dirty="0">
                <a:latin typeface="+mj-lt"/>
              </a:rPr>
              <a:t>Breathable soil</a:t>
            </a:r>
          </a:p>
          <a:p>
            <a:pPr algn="ctr"/>
            <a:r>
              <a:rPr lang="en-US" dirty="0">
                <a:latin typeface="+mj-lt"/>
              </a:rPr>
              <a:t>Give the top 2-3 inches a bit of a mix every now and then as this will allow oxygen to flow and then the worms can breathe easily. </a:t>
            </a:r>
          </a:p>
        </p:txBody>
      </p:sp>
      <p:sp>
        <p:nvSpPr>
          <p:cNvPr id="8" name="TextBox 7">
            <a:extLst>
              <a:ext uri="{FF2B5EF4-FFF2-40B4-BE49-F238E27FC236}">
                <a16:creationId xmlns:a16="http://schemas.microsoft.com/office/drawing/2014/main" id="{0428F6C0-24FD-E147-BC27-D0B277CA46FA}"/>
              </a:ext>
            </a:extLst>
          </p:cNvPr>
          <p:cNvSpPr txBox="1"/>
          <p:nvPr/>
        </p:nvSpPr>
        <p:spPr>
          <a:xfrm>
            <a:off x="312820" y="1622544"/>
            <a:ext cx="3090928" cy="1077218"/>
          </a:xfrm>
          <a:prstGeom prst="rect">
            <a:avLst/>
          </a:prstGeom>
          <a:noFill/>
        </p:spPr>
        <p:txBody>
          <a:bodyPr wrap="square" rtlCol="0">
            <a:spAutoFit/>
          </a:bodyPr>
          <a:lstStyle/>
          <a:p>
            <a:pPr algn="ctr"/>
            <a:r>
              <a:rPr lang="en-US" sz="2800" b="1" dirty="0">
                <a:latin typeface="+mj-lt"/>
              </a:rPr>
              <a:t>Moisture</a:t>
            </a:r>
          </a:p>
          <a:p>
            <a:pPr algn="ctr"/>
            <a:r>
              <a:rPr lang="en-AU" dirty="0">
                <a:latin typeface="+mj-lt"/>
              </a:rPr>
              <a:t>Worms enjoy damp conditions but not too damp. </a:t>
            </a:r>
            <a:endParaRPr lang="en-US" dirty="0">
              <a:latin typeface="+mj-lt"/>
            </a:endParaRPr>
          </a:p>
        </p:txBody>
      </p:sp>
      <p:sp>
        <p:nvSpPr>
          <p:cNvPr id="9" name="TextBox 8">
            <a:extLst>
              <a:ext uri="{FF2B5EF4-FFF2-40B4-BE49-F238E27FC236}">
                <a16:creationId xmlns:a16="http://schemas.microsoft.com/office/drawing/2014/main" id="{C5FCE335-292C-5D4E-88C0-F06396F9B65D}"/>
              </a:ext>
            </a:extLst>
          </p:cNvPr>
          <p:cNvSpPr txBox="1"/>
          <p:nvPr/>
        </p:nvSpPr>
        <p:spPr>
          <a:xfrm>
            <a:off x="471524" y="4031330"/>
            <a:ext cx="2773519" cy="1969770"/>
          </a:xfrm>
          <a:prstGeom prst="rect">
            <a:avLst/>
          </a:prstGeom>
          <a:noFill/>
        </p:spPr>
        <p:txBody>
          <a:bodyPr wrap="square" rtlCol="0">
            <a:spAutoFit/>
          </a:bodyPr>
          <a:lstStyle/>
          <a:p>
            <a:pPr algn="ctr"/>
            <a:r>
              <a:rPr lang="en-US" sz="2800" b="1" dirty="0">
                <a:latin typeface="+mj-lt"/>
              </a:rPr>
              <a:t>Darkness</a:t>
            </a:r>
            <a:endParaRPr lang="en-US" b="1" dirty="0">
              <a:latin typeface="+mj-lt"/>
            </a:endParaRPr>
          </a:p>
          <a:p>
            <a:pPr algn="ctr"/>
            <a:r>
              <a:rPr lang="en-US" dirty="0">
                <a:latin typeface="+mj-lt"/>
              </a:rPr>
              <a:t>Worms appreciate a cover on top to create darkness as they will feel safer when they come to the surface and eat.</a:t>
            </a:r>
          </a:p>
        </p:txBody>
      </p:sp>
      <p:pic>
        <p:nvPicPr>
          <p:cNvPr id="11" name="Picture 10">
            <a:extLst>
              <a:ext uri="{FF2B5EF4-FFF2-40B4-BE49-F238E27FC236}">
                <a16:creationId xmlns:a16="http://schemas.microsoft.com/office/drawing/2014/main" id="{6720FD60-E373-7442-8B5D-C911AB45A2B8}"/>
              </a:ext>
            </a:extLst>
          </p:cNvPr>
          <p:cNvPicPr>
            <a:picLocks noChangeAspect="1"/>
          </p:cNvPicPr>
          <p:nvPr/>
        </p:nvPicPr>
        <p:blipFill>
          <a:blip r:embed="rId2"/>
          <a:stretch>
            <a:fillRect/>
          </a:stretch>
        </p:blipFill>
        <p:spPr>
          <a:xfrm>
            <a:off x="4316703" y="2030684"/>
            <a:ext cx="3588999" cy="3829132"/>
          </a:xfrm>
          <a:prstGeom prst="rect">
            <a:avLst/>
          </a:prstGeom>
        </p:spPr>
      </p:pic>
      <p:sp>
        <p:nvSpPr>
          <p:cNvPr id="12" name="TextBox 11">
            <a:extLst>
              <a:ext uri="{FF2B5EF4-FFF2-40B4-BE49-F238E27FC236}">
                <a16:creationId xmlns:a16="http://schemas.microsoft.com/office/drawing/2014/main" id="{E31CCFB3-4F42-4B43-A73C-1D3635BAABA5}"/>
              </a:ext>
            </a:extLst>
          </p:cNvPr>
          <p:cNvSpPr txBox="1"/>
          <p:nvPr/>
        </p:nvSpPr>
        <p:spPr>
          <a:xfrm>
            <a:off x="1203129" y="6390326"/>
            <a:ext cx="9247031" cy="461665"/>
          </a:xfrm>
          <a:prstGeom prst="rect">
            <a:avLst/>
          </a:prstGeom>
          <a:noFill/>
        </p:spPr>
        <p:txBody>
          <a:bodyPr wrap="square" rtlCol="0">
            <a:spAutoFit/>
          </a:bodyPr>
          <a:lstStyle/>
          <a:p>
            <a:pPr algn="ctr"/>
            <a:r>
              <a:rPr lang="en-US" sz="2400" dirty="0">
                <a:latin typeface="+mj-lt"/>
              </a:rPr>
              <a:t>Don’t forget Food Scraps but what type of food do worms mainly like?</a:t>
            </a:r>
          </a:p>
        </p:txBody>
      </p:sp>
      <p:sp>
        <p:nvSpPr>
          <p:cNvPr id="13" name="Rounded Rectangle 12">
            <a:extLst>
              <a:ext uri="{FF2B5EF4-FFF2-40B4-BE49-F238E27FC236}">
                <a16:creationId xmlns:a16="http://schemas.microsoft.com/office/drawing/2014/main" id="{2084F0A6-4524-EA44-84A4-B55CC734428C}"/>
              </a:ext>
            </a:extLst>
          </p:cNvPr>
          <p:cNvSpPr/>
          <p:nvPr/>
        </p:nvSpPr>
        <p:spPr>
          <a:xfrm>
            <a:off x="8379939" y="3848461"/>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A6D4828A-A395-CB4C-BF51-6F8679CEAE3E}"/>
              </a:ext>
            </a:extLst>
          </p:cNvPr>
          <p:cNvSpPr/>
          <p:nvPr/>
        </p:nvSpPr>
        <p:spPr>
          <a:xfrm>
            <a:off x="8379939" y="1416046"/>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E7C5BFFE-DD44-584F-BD38-AAD6C941DC34}"/>
              </a:ext>
            </a:extLst>
          </p:cNvPr>
          <p:cNvSpPr/>
          <p:nvPr/>
        </p:nvSpPr>
        <p:spPr>
          <a:xfrm>
            <a:off x="312820" y="1420529"/>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a:extLst>
              <a:ext uri="{FF2B5EF4-FFF2-40B4-BE49-F238E27FC236}">
                <a16:creationId xmlns:a16="http://schemas.microsoft.com/office/drawing/2014/main" id="{FA375D95-DD1A-924F-976B-332780EA0125}"/>
              </a:ext>
            </a:extLst>
          </p:cNvPr>
          <p:cNvSpPr/>
          <p:nvPr/>
        </p:nvSpPr>
        <p:spPr>
          <a:xfrm>
            <a:off x="312820" y="3842737"/>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52332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0" nodeType="clickEffect">
                                  <p:stCondLst>
                                    <p:cond delay="0"/>
                                  </p:stCondLst>
                                  <p:childTnLst>
                                    <p:animEffect transition="out" filter="checkerboard(across)">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115911" y="180304"/>
            <a:ext cx="4856140" cy="523220"/>
          </a:xfrm>
          <a:prstGeom prst="rect">
            <a:avLst/>
          </a:prstGeom>
          <a:noFill/>
        </p:spPr>
        <p:txBody>
          <a:bodyPr wrap="square" rtlCol="0">
            <a:spAutoFit/>
          </a:bodyPr>
          <a:lstStyle/>
          <a:p>
            <a:pPr algn="ctr"/>
            <a:r>
              <a:rPr lang="en-US" sz="2800" b="1" dirty="0">
                <a:latin typeface="+mj-lt"/>
              </a:rPr>
              <a:t>What do worms like to eat?</a:t>
            </a:r>
          </a:p>
        </p:txBody>
      </p:sp>
      <p:pic>
        <p:nvPicPr>
          <p:cNvPr id="11" name="Picture 10">
            <a:extLst>
              <a:ext uri="{FF2B5EF4-FFF2-40B4-BE49-F238E27FC236}">
                <a16:creationId xmlns:a16="http://schemas.microsoft.com/office/drawing/2014/main" id="{4CD269F0-8CF5-8C46-8E7A-2085BC16E8D8}"/>
              </a:ext>
            </a:extLst>
          </p:cNvPr>
          <p:cNvPicPr>
            <a:picLocks noChangeAspect="1"/>
          </p:cNvPicPr>
          <p:nvPr/>
        </p:nvPicPr>
        <p:blipFill>
          <a:blip r:embed="rId2"/>
          <a:stretch>
            <a:fillRect/>
          </a:stretch>
        </p:blipFill>
        <p:spPr>
          <a:xfrm>
            <a:off x="2312414" y="1112373"/>
            <a:ext cx="800100" cy="977900"/>
          </a:xfrm>
          <a:prstGeom prst="rect">
            <a:avLst/>
          </a:prstGeom>
        </p:spPr>
      </p:pic>
      <p:pic>
        <p:nvPicPr>
          <p:cNvPr id="13" name="Picture 12">
            <a:extLst>
              <a:ext uri="{FF2B5EF4-FFF2-40B4-BE49-F238E27FC236}">
                <a16:creationId xmlns:a16="http://schemas.microsoft.com/office/drawing/2014/main" id="{DD5970E1-2C6D-7C47-9779-1D76CD4B3954}"/>
              </a:ext>
            </a:extLst>
          </p:cNvPr>
          <p:cNvPicPr>
            <a:picLocks noChangeAspect="1"/>
          </p:cNvPicPr>
          <p:nvPr/>
        </p:nvPicPr>
        <p:blipFill>
          <a:blip r:embed="rId3"/>
          <a:stretch>
            <a:fillRect/>
          </a:stretch>
        </p:blipFill>
        <p:spPr>
          <a:xfrm>
            <a:off x="659385" y="4045497"/>
            <a:ext cx="1562100" cy="1257300"/>
          </a:xfrm>
          <a:prstGeom prst="rect">
            <a:avLst/>
          </a:prstGeom>
        </p:spPr>
      </p:pic>
      <p:pic>
        <p:nvPicPr>
          <p:cNvPr id="14" name="Picture 13">
            <a:extLst>
              <a:ext uri="{FF2B5EF4-FFF2-40B4-BE49-F238E27FC236}">
                <a16:creationId xmlns:a16="http://schemas.microsoft.com/office/drawing/2014/main" id="{CB5310E6-357C-2D45-A9A5-9FAFAFD32757}"/>
              </a:ext>
            </a:extLst>
          </p:cNvPr>
          <p:cNvPicPr>
            <a:picLocks noChangeAspect="1"/>
          </p:cNvPicPr>
          <p:nvPr/>
        </p:nvPicPr>
        <p:blipFill>
          <a:blip r:embed="rId4"/>
          <a:stretch>
            <a:fillRect/>
          </a:stretch>
        </p:blipFill>
        <p:spPr>
          <a:xfrm>
            <a:off x="659385" y="2203581"/>
            <a:ext cx="1710179" cy="1438961"/>
          </a:xfrm>
          <a:prstGeom prst="rect">
            <a:avLst/>
          </a:prstGeom>
        </p:spPr>
      </p:pic>
      <p:pic>
        <p:nvPicPr>
          <p:cNvPr id="15" name="Picture 14">
            <a:extLst>
              <a:ext uri="{FF2B5EF4-FFF2-40B4-BE49-F238E27FC236}">
                <a16:creationId xmlns:a16="http://schemas.microsoft.com/office/drawing/2014/main" id="{E7AA87A5-FA6E-0743-8B01-6290CE5FCEAC}"/>
              </a:ext>
            </a:extLst>
          </p:cNvPr>
          <p:cNvPicPr>
            <a:picLocks noChangeAspect="1"/>
          </p:cNvPicPr>
          <p:nvPr/>
        </p:nvPicPr>
        <p:blipFill>
          <a:blip r:embed="rId5"/>
          <a:stretch>
            <a:fillRect/>
          </a:stretch>
        </p:blipFill>
        <p:spPr>
          <a:xfrm>
            <a:off x="2543981" y="3128494"/>
            <a:ext cx="1381918" cy="1424835"/>
          </a:xfrm>
          <a:prstGeom prst="rect">
            <a:avLst/>
          </a:prstGeom>
        </p:spPr>
      </p:pic>
      <p:sp>
        <p:nvSpPr>
          <p:cNvPr id="16" name="TextBox 15">
            <a:extLst>
              <a:ext uri="{FF2B5EF4-FFF2-40B4-BE49-F238E27FC236}">
                <a16:creationId xmlns:a16="http://schemas.microsoft.com/office/drawing/2014/main" id="{B20F6D80-43F6-2E48-828D-4A9DF76975D7}"/>
              </a:ext>
            </a:extLst>
          </p:cNvPr>
          <p:cNvSpPr txBox="1"/>
          <p:nvPr/>
        </p:nvSpPr>
        <p:spPr>
          <a:xfrm>
            <a:off x="6717074" y="180304"/>
            <a:ext cx="4856140" cy="523220"/>
          </a:xfrm>
          <a:prstGeom prst="rect">
            <a:avLst/>
          </a:prstGeom>
          <a:noFill/>
        </p:spPr>
        <p:txBody>
          <a:bodyPr wrap="square" rtlCol="0">
            <a:spAutoFit/>
          </a:bodyPr>
          <a:lstStyle/>
          <a:p>
            <a:pPr algn="ctr"/>
            <a:r>
              <a:rPr lang="en-US" sz="2800" b="1" dirty="0">
                <a:latin typeface="+mj-lt"/>
              </a:rPr>
              <a:t>What do worms not like to eat?</a:t>
            </a:r>
          </a:p>
        </p:txBody>
      </p:sp>
      <p:pic>
        <p:nvPicPr>
          <p:cNvPr id="17" name="Picture 16">
            <a:extLst>
              <a:ext uri="{FF2B5EF4-FFF2-40B4-BE49-F238E27FC236}">
                <a16:creationId xmlns:a16="http://schemas.microsoft.com/office/drawing/2014/main" id="{EC7A38BC-081D-5A49-9AE8-2CBA8AED425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21485" y="4680763"/>
            <a:ext cx="1982851" cy="1062808"/>
          </a:xfrm>
          <a:prstGeom prst="rect">
            <a:avLst/>
          </a:prstGeom>
        </p:spPr>
      </p:pic>
      <p:pic>
        <p:nvPicPr>
          <p:cNvPr id="18" name="Picture 17">
            <a:extLst>
              <a:ext uri="{FF2B5EF4-FFF2-40B4-BE49-F238E27FC236}">
                <a16:creationId xmlns:a16="http://schemas.microsoft.com/office/drawing/2014/main" id="{8ABA3B1F-30C6-C642-A6EB-F6AF2B56A0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512269">
            <a:off x="3212910" y="1783408"/>
            <a:ext cx="1568797" cy="1249533"/>
          </a:xfrm>
          <a:prstGeom prst="rect">
            <a:avLst/>
          </a:prstGeom>
        </p:spPr>
      </p:pic>
      <p:sp>
        <p:nvSpPr>
          <p:cNvPr id="19" name="Rectangle 18">
            <a:extLst>
              <a:ext uri="{FF2B5EF4-FFF2-40B4-BE49-F238E27FC236}">
                <a16:creationId xmlns:a16="http://schemas.microsoft.com/office/drawing/2014/main" id="{B4379FF7-3627-124A-827D-2DB5BE0574A2}"/>
              </a:ext>
            </a:extLst>
          </p:cNvPr>
          <p:cNvSpPr/>
          <p:nvPr/>
        </p:nvSpPr>
        <p:spPr>
          <a:xfrm>
            <a:off x="4446870" y="6421768"/>
            <a:ext cx="3365196" cy="369332"/>
          </a:xfrm>
          <a:prstGeom prst="rect">
            <a:avLst/>
          </a:prstGeom>
        </p:spPr>
        <p:txBody>
          <a:bodyPr wrap="square">
            <a:spAutoFit/>
          </a:bodyPr>
          <a:lstStyle/>
          <a:p>
            <a:r>
              <a:rPr lang="en-US" dirty="0">
                <a:hlinkClick r:id="rId8">
                  <a:extLst>
                    <a:ext uri="{A12FA001-AC4F-418D-AE19-62706E023703}">
                      <ahyp:hlinkClr xmlns:ahyp="http://schemas.microsoft.com/office/drawing/2018/hyperlinkcolor" val="tx"/>
                    </a:ext>
                  </a:extLst>
                </a:hlinkClick>
              </a:rPr>
              <a:t>IDEAL FOOD FOR WORMS - VIDEO </a:t>
            </a:r>
            <a:endParaRPr lang="en-US" dirty="0"/>
          </a:p>
        </p:txBody>
      </p:sp>
      <p:pic>
        <p:nvPicPr>
          <p:cNvPr id="20" name="Picture 19">
            <a:extLst>
              <a:ext uri="{FF2B5EF4-FFF2-40B4-BE49-F238E27FC236}">
                <a16:creationId xmlns:a16="http://schemas.microsoft.com/office/drawing/2014/main" id="{C9CFDC9B-46A4-1743-A1FD-4FCEA11357C8}"/>
              </a:ext>
            </a:extLst>
          </p:cNvPr>
          <p:cNvPicPr>
            <a:picLocks noChangeAspect="1"/>
          </p:cNvPicPr>
          <p:nvPr/>
        </p:nvPicPr>
        <p:blipFill>
          <a:blip r:embed="rId9"/>
          <a:stretch>
            <a:fillRect/>
          </a:stretch>
        </p:blipFill>
        <p:spPr>
          <a:xfrm>
            <a:off x="6653479" y="1542957"/>
            <a:ext cx="1316145" cy="1106956"/>
          </a:xfrm>
          <a:prstGeom prst="rect">
            <a:avLst/>
          </a:prstGeom>
        </p:spPr>
      </p:pic>
      <p:pic>
        <p:nvPicPr>
          <p:cNvPr id="23" name="Picture 22">
            <a:extLst>
              <a:ext uri="{FF2B5EF4-FFF2-40B4-BE49-F238E27FC236}">
                <a16:creationId xmlns:a16="http://schemas.microsoft.com/office/drawing/2014/main" id="{F4323A53-139E-AE40-8CE5-48C67CDD1CA0}"/>
              </a:ext>
            </a:extLst>
          </p:cNvPr>
          <p:cNvPicPr>
            <a:picLocks noChangeAspect="1"/>
          </p:cNvPicPr>
          <p:nvPr/>
        </p:nvPicPr>
        <p:blipFill>
          <a:blip r:embed="rId10"/>
          <a:stretch>
            <a:fillRect/>
          </a:stretch>
        </p:blipFill>
        <p:spPr>
          <a:xfrm>
            <a:off x="10557420" y="2846215"/>
            <a:ext cx="800100" cy="1422400"/>
          </a:xfrm>
          <a:prstGeom prst="rect">
            <a:avLst/>
          </a:prstGeom>
        </p:spPr>
      </p:pic>
      <p:pic>
        <p:nvPicPr>
          <p:cNvPr id="24" name="Picture 23">
            <a:extLst>
              <a:ext uri="{FF2B5EF4-FFF2-40B4-BE49-F238E27FC236}">
                <a16:creationId xmlns:a16="http://schemas.microsoft.com/office/drawing/2014/main" id="{CFE6E42A-3A36-9443-8AFC-10524236391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711750" y="3656049"/>
            <a:ext cx="1573200" cy="932067"/>
          </a:xfrm>
          <a:prstGeom prst="rect">
            <a:avLst/>
          </a:prstGeom>
        </p:spPr>
      </p:pic>
      <p:pic>
        <p:nvPicPr>
          <p:cNvPr id="25" name="Picture 24">
            <a:extLst>
              <a:ext uri="{FF2B5EF4-FFF2-40B4-BE49-F238E27FC236}">
                <a16:creationId xmlns:a16="http://schemas.microsoft.com/office/drawing/2014/main" id="{0395475E-71B7-A84D-B6BF-C516EA1E2D37}"/>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747259" y="941377"/>
            <a:ext cx="934522" cy="1196188"/>
          </a:xfrm>
          <a:prstGeom prst="rect">
            <a:avLst/>
          </a:prstGeom>
        </p:spPr>
      </p:pic>
      <p:sp>
        <p:nvSpPr>
          <p:cNvPr id="26" name="TextBox 25">
            <a:extLst>
              <a:ext uri="{FF2B5EF4-FFF2-40B4-BE49-F238E27FC236}">
                <a16:creationId xmlns:a16="http://schemas.microsoft.com/office/drawing/2014/main" id="{586F8562-6D1B-C548-AB79-7B9BBA7952A8}"/>
              </a:ext>
            </a:extLst>
          </p:cNvPr>
          <p:cNvSpPr txBox="1"/>
          <p:nvPr/>
        </p:nvSpPr>
        <p:spPr>
          <a:xfrm>
            <a:off x="6242202" y="2778279"/>
            <a:ext cx="2285999" cy="369332"/>
          </a:xfrm>
          <a:prstGeom prst="rect">
            <a:avLst/>
          </a:prstGeom>
          <a:noFill/>
        </p:spPr>
        <p:txBody>
          <a:bodyPr wrap="square" rtlCol="0">
            <a:spAutoFit/>
          </a:bodyPr>
          <a:lstStyle/>
          <a:p>
            <a:r>
              <a:rPr lang="en-US" dirty="0">
                <a:latin typeface="+mj-lt"/>
              </a:rPr>
              <a:t>Citric and acidic foods</a:t>
            </a:r>
          </a:p>
        </p:txBody>
      </p:sp>
      <p:sp>
        <p:nvSpPr>
          <p:cNvPr id="27" name="TextBox 26">
            <a:extLst>
              <a:ext uri="{FF2B5EF4-FFF2-40B4-BE49-F238E27FC236}">
                <a16:creationId xmlns:a16="http://schemas.microsoft.com/office/drawing/2014/main" id="{E1BB4256-1F42-784B-80F2-DDB035BF0045}"/>
              </a:ext>
            </a:extLst>
          </p:cNvPr>
          <p:cNvSpPr txBox="1"/>
          <p:nvPr/>
        </p:nvSpPr>
        <p:spPr>
          <a:xfrm>
            <a:off x="9145144" y="2122558"/>
            <a:ext cx="2285999" cy="369332"/>
          </a:xfrm>
          <a:prstGeom prst="rect">
            <a:avLst/>
          </a:prstGeom>
          <a:noFill/>
        </p:spPr>
        <p:txBody>
          <a:bodyPr wrap="square" rtlCol="0">
            <a:spAutoFit/>
          </a:bodyPr>
          <a:lstStyle/>
          <a:p>
            <a:r>
              <a:rPr lang="en-US" dirty="0">
                <a:latin typeface="+mj-lt"/>
              </a:rPr>
              <a:t>No plastic materials </a:t>
            </a:r>
          </a:p>
        </p:txBody>
      </p:sp>
      <p:sp>
        <p:nvSpPr>
          <p:cNvPr id="28" name="TextBox 27">
            <a:extLst>
              <a:ext uri="{FF2B5EF4-FFF2-40B4-BE49-F238E27FC236}">
                <a16:creationId xmlns:a16="http://schemas.microsoft.com/office/drawing/2014/main" id="{FF86E933-5D86-EA49-A928-CB00718572CE}"/>
              </a:ext>
            </a:extLst>
          </p:cNvPr>
          <p:cNvSpPr txBox="1"/>
          <p:nvPr/>
        </p:nvSpPr>
        <p:spPr>
          <a:xfrm>
            <a:off x="10410104" y="4283818"/>
            <a:ext cx="1163109" cy="369332"/>
          </a:xfrm>
          <a:prstGeom prst="rect">
            <a:avLst/>
          </a:prstGeom>
          <a:noFill/>
        </p:spPr>
        <p:txBody>
          <a:bodyPr wrap="square" rtlCol="0">
            <a:spAutoFit/>
          </a:bodyPr>
          <a:lstStyle/>
          <a:p>
            <a:r>
              <a:rPr lang="en-US" dirty="0">
                <a:latin typeface="+mj-lt"/>
              </a:rPr>
              <a:t>No dairy </a:t>
            </a:r>
          </a:p>
        </p:txBody>
      </p:sp>
      <p:sp>
        <p:nvSpPr>
          <p:cNvPr id="29" name="TextBox 28">
            <a:extLst>
              <a:ext uri="{FF2B5EF4-FFF2-40B4-BE49-F238E27FC236}">
                <a16:creationId xmlns:a16="http://schemas.microsoft.com/office/drawing/2014/main" id="{48CD3F5E-B972-E54A-AD1F-EF2F5F5EF9F3}"/>
              </a:ext>
            </a:extLst>
          </p:cNvPr>
          <p:cNvSpPr txBox="1"/>
          <p:nvPr/>
        </p:nvSpPr>
        <p:spPr>
          <a:xfrm>
            <a:off x="6355350" y="4727341"/>
            <a:ext cx="2285999" cy="646331"/>
          </a:xfrm>
          <a:prstGeom prst="rect">
            <a:avLst/>
          </a:prstGeom>
          <a:noFill/>
        </p:spPr>
        <p:txBody>
          <a:bodyPr wrap="square" rtlCol="0">
            <a:spAutoFit/>
          </a:bodyPr>
          <a:lstStyle/>
          <a:p>
            <a:pPr algn="ctr"/>
            <a:r>
              <a:rPr lang="en-US" dirty="0">
                <a:latin typeface="+mj-lt"/>
              </a:rPr>
              <a:t>No meat and other animal products</a:t>
            </a:r>
          </a:p>
        </p:txBody>
      </p:sp>
      <p:sp>
        <p:nvSpPr>
          <p:cNvPr id="30" name="TextBox 29">
            <a:extLst>
              <a:ext uri="{FF2B5EF4-FFF2-40B4-BE49-F238E27FC236}">
                <a16:creationId xmlns:a16="http://schemas.microsoft.com/office/drawing/2014/main" id="{4ED3BA42-D57E-F442-8F9D-F32292667F99}"/>
              </a:ext>
            </a:extLst>
          </p:cNvPr>
          <p:cNvSpPr txBox="1"/>
          <p:nvPr/>
        </p:nvSpPr>
        <p:spPr>
          <a:xfrm>
            <a:off x="6936904" y="5621605"/>
            <a:ext cx="4054754" cy="369332"/>
          </a:xfrm>
          <a:prstGeom prst="rect">
            <a:avLst/>
          </a:prstGeom>
          <a:noFill/>
        </p:spPr>
        <p:txBody>
          <a:bodyPr wrap="square" rtlCol="0">
            <a:spAutoFit/>
          </a:bodyPr>
          <a:lstStyle/>
          <a:p>
            <a:r>
              <a:rPr lang="en-US" dirty="0">
                <a:latin typeface="+mj-lt"/>
              </a:rPr>
              <a:t>Also avoid spicy foods, oils and chemicals. </a:t>
            </a:r>
          </a:p>
        </p:txBody>
      </p:sp>
      <p:pic>
        <p:nvPicPr>
          <p:cNvPr id="3" name="Picture 2">
            <a:extLst>
              <a:ext uri="{FF2B5EF4-FFF2-40B4-BE49-F238E27FC236}">
                <a16:creationId xmlns:a16="http://schemas.microsoft.com/office/drawing/2014/main" id="{18896B1B-4351-B54D-8E68-FDE4A1BE1218}"/>
              </a:ext>
            </a:extLst>
          </p:cNvPr>
          <p:cNvPicPr>
            <a:picLocks noChangeAspect="1"/>
          </p:cNvPicPr>
          <p:nvPr/>
        </p:nvPicPr>
        <p:blipFill>
          <a:blip r:embed="rId13"/>
          <a:stretch>
            <a:fillRect/>
          </a:stretch>
        </p:blipFill>
        <p:spPr>
          <a:xfrm>
            <a:off x="11088512" y="5373671"/>
            <a:ext cx="951584" cy="935177"/>
          </a:xfrm>
          <a:prstGeom prst="rect">
            <a:avLst/>
          </a:prstGeom>
        </p:spPr>
      </p:pic>
      <p:pic>
        <p:nvPicPr>
          <p:cNvPr id="31" name="Picture 30">
            <a:extLst>
              <a:ext uri="{FF2B5EF4-FFF2-40B4-BE49-F238E27FC236}">
                <a16:creationId xmlns:a16="http://schemas.microsoft.com/office/drawing/2014/main" id="{69C387F4-6BAE-6448-9D64-FCFEF98F6714}"/>
              </a:ext>
            </a:extLst>
          </p:cNvPr>
          <p:cNvPicPr>
            <a:picLocks noChangeAspect="1"/>
          </p:cNvPicPr>
          <p:nvPr/>
        </p:nvPicPr>
        <p:blipFill>
          <a:blip r:embed="rId13"/>
          <a:stretch>
            <a:fillRect/>
          </a:stretch>
        </p:blipFill>
        <p:spPr>
          <a:xfrm flipH="1">
            <a:off x="319322" y="1049205"/>
            <a:ext cx="681041" cy="635266"/>
          </a:xfrm>
          <a:prstGeom prst="rect">
            <a:avLst/>
          </a:prstGeom>
        </p:spPr>
      </p:pic>
    </p:spTree>
    <p:extLst>
      <p:ext uri="{BB962C8B-B14F-4D97-AF65-F5344CB8AC3E}">
        <p14:creationId xmlns:p14="http://schemas.microsoft.com/office/powerpoint/2010/main" val="28900479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id="{9786902F-A874-6645-AC46-6796BC577FE2}"/>
              </a:ext>
            </a:extLst>
          </p:cNvPr>
          <p:cNvSpPr/>
          <p:nvPr/>
        </p:nvSpPr>
        <p:spPr>
          <a:xfrm>
            <a:off x="934874" y="215732"/>
            <a:ext cx="4676002" cy="4755513"/>
          </a:xfrm>
          <a:prstGeom prst="ellipse">
            <a:avLst/>
          </a:prstGeom>
          <a:solidFill>
            <a:srgbClr val="9D6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F403FA71-12AD-FF42-B9F4-781CB40B6ABF}"/>
              </a:ext>
            </a:extLst>
          </p:cNvPr>
          <p:cNvSpPr/>
          <p:nvPr/>
        </p:nvSpPr>
        <p:spPr>
          <a:xfrm>
            <a:off x="6815440" y="215732"/>
            <a:ext cx="4646757" cy="475551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5D020B2-112E-C346-A0A2-3B54E0710092}"/>
              </a:ext>
            </a:extLst>
          </p:cNvPr>
          <p:cNvSpPr txBox="1"/>
          <p:nvPr/>
        </p:nvSpPr>
        <p:spPr>
          <a:xfrm>
            <a:off x="2072933" y="588058"/>
            <a:ext cx="2499307" cy="523220"/>
          </a:xfrm>
          <a:prstGeom prst="rect">
            <a:avLst/>
          </a:prstGeom>
          <a:noFill/>
        </p:spPr>
        <p:txBody>
          <a:bodyPr wrap="square" rtlCol="0">
            <a:spAutoFit/>
          </a:bodyPr>
          <a:lstStyle/>
          <a:p>
            <a:pPr algn="ctr"/>
            <a:r>
              <a:rPr lang="en-US" sz="2800" b="1" dirty="0">
                <a:latin typeface="+mj-lt"/>
              </a:rPr>
              <a:t>Carbon</a:t>
            </a:r>
          </a:p>
        </p:txBody>
      </p:sp>
      <p:pic>
        <p:nvPicPr>
          <p:cNvPr id="11" name="Picture 10">
            <a:extLst>
              <a:ext uri="{FF2B5EF4-FFF2-40B4-BE49-F238E27FC236}">
                <a16:creationId xmlns:a16="http://schemas.microsoft.com/office/drawing/2014/main" id="{4CD269F0-8CF5-8C46-8E7A-2085BC16E8D8}"/>
              </a:ext>
            </a:extLst>
          </p:cNvPr>
          <p:cNvPicPr>
            <a:picLocks noChangeAspect="1"/>
          </p:cNvPicPr>
          <p:nvPr/>
        </p:nvPicPr>
        <p:blipFill>
          <a:blip r:embed="rId2"/>
          <a:stretch>
            <a:fillRect/>
          </a:stretch>
        </p:blipFill>
        <p:spPr>
          <a:xfrm>
            <a:off x="1799732" y="1589717"/>
            <a:ext cx="800100" cy="977900"/>
          </a:xfrm>
          <a:prstGeom prst="rect">
            <a:avLst/>
          </a:prstGeom>
        </p:spPr>
      </p:pic>
      <p:pic>
        <p:nvPicPr>
          <p:cNvPr id="14" name="Picture 13">
            <a:extLst>
              <a:ext uri="{FF2B5EF4-FFF2-40B4-BE49-F238E27FC236}">
                <a16:creationId xmlns:a16="http://schemas.microsoft.com/office/drawing/2014/main" id="{CB5310E6-357C-2D45-A9A5-9FAFAFD32757}"/>
              </a:ext>
            </a:extLst>
          </p:cNvPr>
          <p:cNvPicPr>
            <a:picLocks noChangeAspect="1"/>
          </p:cNvPicPr>
          <p:nvPr/>
        </p:nvPicPr>
        <p:blipFill>
          <a:blip r:embed="rId3"/>
          <a:stretch>
            <a:fillRect/>
          </a:stretch>
        </p:blipFill>
        <p:spPr>
          <a:xfrm>
            <a:off x="8822751" y="1338850"/>
            <a:ext cx="1441959" cy="1213278"/>
          </a:xfrm>
          <a:prstGeom prst="rect">
            <a:avLst/>
          </a:prstGeom>
        </p:spPr>
      </p:pic>
      <p:pic>
        <p:nvPicPr>
          <p:cNvPr id="15" name="Picture 14">
            <a:extLst>
              <a:ext uri="{FF2B5EF4-FFF2-40B4-BE49-F238E27FC236}">
                <a16:creationId xmlns:a16="http://schemas.microsoft.com/office/drawing/2014/main" id="{E7AA87A5-FA6E-0743-8B01-6290CE5FCEAC}"/>
              </a:ext>
            </a:extLst>
          </p:cNvPr>
          <p:cNvPicPr>
            <a:picLocks noChangeAspect="1"/>
          </p:cNvPicPr>
          <p:nvPr/>
        </p:nvPicPr>
        <p:blipFill>
          <a:blip r:embed="rId4"/>
          <a:stretch>
            <a:fillRect/>
          </a:stretch>
        </p:blipFill>
        <p:spPr>
          <a:xfrm>
            <a:off x="9682119" y="2567617"/>
            <a:ext cx="1165181" cy="1201367"/>
          </a:xfrm>
          <a:prstGeom prst="rect">
            <a:avLst/>
          </a:prstGeom>
        </p:spPr>
      </p:pic>
      <p:sp>
        <p:nvSpPr>
          <p:cNvPr id="16" name="TextBox 15">
            <a:extLst>
              <a:ext uri="{FF2B5EF4-FFF2-40B4-BE49-F238E27FC236}">
                <a16:creationId xmlns:a16="http://schemas.microsoft.com/office/drawing/2014/main" id="{B20F6D80-43F6-2E48-828D-4A9DF76975D7}"/>
              </a:ext>
            </a:extLst>
          </p:cNvPr>
          <p:cNvSpPr txBox="1"/>
          <p:nvPr/>
        </p:nvSpPr>
        <p:spPr>
          <a:xfrm>
            <a:off x="7367536" y="553750"/>
            <a:ext cx="3719016" cy="523220"/>
          </a:xfrm>
          <a:prstGeom prst="rect">
            <a:avLst/>
          </a:prstGeom>
          <a:noFill/>
        </p:spPr>
        <p:txBody>
          <a:bodyPr wrap="square" rtlCol="0">
            <a:spAutoFit/>
          </a:bodyPr>
          <a:lstStyle/>
          <a:p>
            <a:pPr algn="ctr"/>
            <a:r>
              <a:rPr lang="en-US" sz="2800" b="1" dirty="0">
                <a:latin typeface="+mj-lt"/>
              </a:rPr>
              <a:t>Nitrogen</a:t>
            </a:r>
          </a:p>
        </p:txBody>
      </p:sp>
      <p:pic>
        <p:nvPicPr>
          <p:cNvPr id="17" name="Picture 16">
            <a:extLst>
              <a:ext uri="{FF2B5EF4-FFF2-40B4-BE49-F238E27FC236}">
                <a16:creationId xmlns:a16="http://schemas.microsoft.com/office/drawing/2014/main" id="{EC7A38BC-081D-5A49-9AE8-2CBA8AED42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88829" y="3156880"/>
            <a:ext cx="1671866" cy="896120"/>
          </a:xfrm>
          <a:prstGeom prst="rect">
            <a:avLst/>
          </a:prstGeom>
        </p:spPr>
      </p:pic>
      <p:pic>
        <p:nvPicPr>
          <p:cNvPr id="21" name="Picture 20">
            <a:extLst>
              <a:ext uri="{FF2B5EF4-FFF2-40B4-BE49-F238E27FC236}">
                <a16:creationId xmlns:a16="http://schemas.microsoft.com/office/drawing/2014/main" id="{B34AB926-766B-124A-93B4-C2F8196BD38E}"/>
              </a:ext>
            </a:extLst>
          </p:cNvPr>
          <p:cNvPicPr>
            <a:picLocks noChangeAspect="1"/>
          </p:cNvPicPr>
          <p:nvPr/>
        </p:nvPicPr>
        <p:blipFill>
          <a:blip r:embed="rId2"/>
          <a:stretch>
            <a:fillRect/>
          </a:stretch>
        </p:blipFill>
        <p:spPr>
          <a:xfrm rot="6530245">
            <a:off x="2006723" y="1291734"/>
            <a:ext cx="800100" cy="977900"/>
          </a:xfrm>
          <a:prstGeom prst="rect">
            <a:avLst/>
          </a:prstGeom>
        </p:spPr>
      </p:pic>
      <p:sp>
        <p:nvSpPr>
          <p:cNvPr id="7" name="TextBox 6">
            <a:extLst>
              <a:ext uri="{FF2B5EF4-FFF2-40B4-BE49-F238E27FC236}">
                <a16:creationId xmlns:a16="http://schemas.microsoft.com/office/drawing/2014/main" id="{ED8E8BB0-9667-614C-BEBC-8035348ACD81}"/>
              </a:ext>
            </a:extLst>
          </p:cNvPr>
          <p:cNvSpPr txBox="1"/>
          <p:nvPr/>
        </p:nvSpPr>
        <p:spPr>
          <a:xfrm>
            <a:off x="1564319" y="5465173"/>
            <a:ext cx="9484134" cy="707886"/>
          </a:xfrm>
          <a:prstGeom prst="rect">
            <a:avLst/>
          </a:prstGeom>
          <a:noFill/>
        </p:spPr>
        <p:txBody>
          <a:bodyPr wrap="square" rtlCol="0">
            <a:spAutoFit/>
          </a:bodyPr>
          <a:lstStyle/>
          <a:p>
            <a:r>
              <a:rPr lang="en-US" sz="2000" dirty="0">
                <a:latin typeface="+mj-lt"/>
              </a:rPr>
              <a:t>Worm farms enjoy a good balance of carbon based foods and nitrogen based foods. The perfect range should be the following: Nitrogen 40-50% and Carbon 50-60%. </a:t>
            </a:r>
          </a:p>
        </p:txBody>
      </p:sp>
      <p:sp>
        <p:nvSpPr>
          <p:cNvPr id="26" name="TextBox 25">
            <a:extLst>
              <a:ext uri="{FF2B5EF4-FFF2-40B4-BE49-F238E27FC236}">
                <a16:creationId xmlns:a16="http://schemas.microsoft.com/office/drawing/2014/main" id="{61E443A0-B860-BD4C-B624-DCF7361D9B4C}"/>
              </a:ext>
            </a:extLst>
          </p:cNvPr>
          <p:cNvSpPr txBox="1"/>
          <p:nvPr/>
        </p:nvSpPr>
        <p:spPr>
          <a:xfrm>
            <a:off x="2804829" y="4383122"/>
            <a:ext cx="1035513" cy="400110"/>
          </a:xfrm>
          <a:prstGeom prst="rect">
            <a:avLst/>
          </a:prstGeom>
          <a:noFill/>
        </p:spPr>
        <p:txBody>
          <a:bodyPr wrap="square" rtlCol="0">
            <a:spAutoFit/>
          </a:bodyPr>
          <a:lstStyle/>
          <a:p>
            <a:r>
              <a:rPr lang="en-US" sz="2000" dirty="0">
                <a:latin typeface="+mj-lt"/>
              </a:rPr>
              <a:t>50-60%</a:t>
            </a:r>
          </a:p>
        </p:txBody>
      </p:sp>
      <p:sp>
        <p:nvSpPr>
          <p:cNvPr id="27" name="TextBox 26">
            <a:extLst>
              <a:ext uri="{FF2B5EF4-FFF2-40B4-BE49-F238E27FC236}">
                <a16:creationId xmlns:a16="http://schemas.microsoft.com/office/drawing/2014/main" id="{776C75C3-CF36-0449-B8E0-B20E22055BC8}"/>
              </a:ext>
            </a:extLst>
          </p:cNvPr>
          <p:cNvSpPr txBox="1"/>
          <p:nvPr/>
        </p:nvSpPr>
        <p:spPr>
          <a:xfrm>
            <a:off x="8709287" y="4354768"/>
            <a:ext cx="1035513" cy="400110"/>
          </a:xfrm>
          <a:prstGeom prst="rect">
            <a:avLst/>
          </a:prstGeom>
          <a:noFill/>
        </p:spPr>
        <p:txBody>
          <a:bodyPr wrap="square" rtlCol="0">
            <a:spAutoFit/>
          </a:bodyPr>
          <a:lstStyle/>
          <a:p>
            <a:r>
              <a:rPr lang="en-US" sz="2000" dirty="0">
                <a:latin typeface="+mj-lt"/>
              </a:rPr>
              <a:t>40-50%</a:t>
            </a:r>
          </a:p>
        </p:txBody>
      </p:sp>
      <p:pic>
        <p:nvPicPr>
          <p:cNvPr id="2" name="Picture 1">
            <a:extLst>
              <a:ext uri="{FF2B5EF4-FFF2-40B4-BE49-F238E27FC236}">
                <a16:creationId xmlns:a16="http://schemas.microsoft.com/office/drawing/2014/main" id="{6AE30631-2409-1044-827A-897354A053A8}"/>
              </a:ext>
            </a:extLst>
          </p:cNvPr>
          <p:cNvPicPr>
            <a:picLocks noChangeAspect="1"/>
          </p:cNvPicPr>
          <p:nvPr/>
        </p:nvPicPr>
        <p:blipFill>
          <a:blip r:embed="rId6"/>
          <a:stretch>
            <a:fillRect/>
          </a:stretch>
        </p:blipFill>
        <p:spPr>
          <a:xfrm>
            <a:off x="7433603" y="1811748"/>
            <a:ext cx="852291" cy="883857"/>
          </a:xfrm>
          <a:prstGeom prst="rect">
            <a:avLst/>
          </a:prstGeom>
        </p:spPr>
      </p:pic>
      <p:pic>
        <p:nvPicPr>
          <p:cNvPr id="6" name="Picture 5">
            <a:extLst>
              <a:ext uri="{FF2B5EF4-FFF2-40B4-BE49-F238E27FC236}">
                <a16:creationId xmlns:a16="http://schemas.microsoft.com/office/drawing/2014/main" id="{0C6C3B97-9447-FC4A-85B2-75A4F1FDDAFD}"/>
              </a:ext>
            </a:extLst>
          </p:cNvPr>
          <p:cNvPicPr>
            <a:picLocks noChangeAspect="1"/>
          </p:cNvPicPr>
          <p:nvPr/>
        </p:nvPicPr>
        <p:blipFill>
          <a:blip r:embed="rId7"/>
          <a:stretch>
            <a:fillRect/>
          </a:stretch>
        </p:blipFill>
        <p:spPr>
          <a:xfrm>
            <a:off x="3490165" y="1327091"/>
            <a:ext cx="1515850" cy="1276506"/>
          </a:xfrm>
          <a:prstGeom prst="rect">
            <a:avLst/>
          </a:prstGeom>
        </p:spPr>
      </p:pic>
      <p:pic>
        <p:nvPicPr>
          <p:cNvPr id="9" name="Picture 8">
            <a:extLst>
              <a:ext uri="{FF2B5EF4-FFF2-40B4-BE49-F238E27FC236}">
                <a16:creationId xmlns:a16="http://schemas.microsoft.com/office/drawing/2014/main" id="{447830E3-3591-E84E-8B26-359E731AFB34}"/>
              </a:ext>
            </a:extLst>
          </p:cNvPr>
          <p:cNvPicPr>
            <a:picLocks noChangeAspect="1"/>
          </p:cNvPicPr>
          <p:nvPr/>
        </p:nvPicPr>
        <p:blipFill>
          <a:blip r:embed="rId8"/>
          <a:stretch>
            <a:fillRect/>
          </a:stretch>
        </p:blipFill>
        <p:spPr>
          <a:xfrm>
            <a:off x="2406772" y="2774486"/>
            <a:ext cx="1433569" cy="1241441"/>
          </a:xfrm>
          <a:prstGeom prst="rect">
            <a:avLst/>
          </a:prstGeom>
        </p:spPr>
      </p:pic>
      <p:pic>
        <p:nvPicPr>
          <p:cNvPr id="18" name="Picture 17">
            <a:extLst>
              <a:ext uri="{FF2B5EF4-FFF2-40B4-BE49-F238E27FC236}">
                <a16:creationId xmlns:a16="http://schemas.microsoft.com/office/drawing/2014/main" id="{3682995A-EB27-4D41-B92A-A3612492CE5F}"/>
              </a:ext>
            </a:extLst>
          </p:cNvPr>
          <p:cNvPicPr>
            <a:picLocks noChangeAspect="1"/>
          </p:cNvPicPr>
          <p:nvPr/>
        </p:nvPicPr>
        <p:blipFill>
          <a:blip r:embed="rId9"/>
          <a:stretch>
            <a:fillRect/>
          </a:stretch>
        </p:blipFill>
        <p:spPr>
          <a:xfrm>
            <a:off x="147619" y="4783232"/>
            <a:ext cx="963446" cy="749063"/>
          </a:xfrm>
          <a:prstGeom prst="rect">
            <a:avLst/>
          </a:prstGeom>
        </p:spPr>
      </p:pic>
    </p:spTree>
    <p:extLst>
      <p:ext uri="{BB962C8B-B14F-4D97-AF65-F5344CB8AC3E}">
        <p14:creationId xmlns:p14="http://schemas.microsoft.com/office/powerpoint/2010/main" val="5106473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67856</TotalTime>
  <Words>735</Words>
  <Application>Microsoft Macintosh PowerPoint</Application>
  <PresentationFormat>Widescreen</PresentationFormat>
  <Paragraphs>76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Blanch Caps</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132</cp:revision>
  <dcterms:created xsi:type="dcterms:W3CDTF">2015-12-16T03:40:36Z</dcterms:created>
  <dcterms:modified xsi:type="dcterms:W3CDTF">2025-09-25T00:43:00Z</dcterms:modified>
</cp:coreProperties>
</file>